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Metode AHP dan SAW untuk Sistem Pendukung Keputusan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Analytic Hierarchy Process (AHP) dan Simple Additive Weighting (SAW) adalah dua metode pengambilan keputusan multikriteria yang sering diintegrasikan untuk menghasilkan keputusan yang objektif dan sistematis.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611624"/>
            <a:ext cx="6334720" cy="693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Validasi dan Kesimpulan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240" y="1638657"/>
            <a:ext cx="3683675" cy="3233857"/>
          </a:xfrm>
          <a:prstGeom prst="roundRect">
            <a:avLst>
              <a:gd name="adj" fmla="val 6181"/>
            </a:avLst>
          </a:prstGeom>
          <a:solidFill>
            <a:srgbClr val="CEE6FD"/>
          </a:solidFill>
          <a:ln/>
        </p:spPr>
      </p:sp>
      <p:sp>
        <p:nvSpPr>
          <p:cNvPr id="5" name="Shape 2"/>
          <p:cNvSpPr/>
          <p:nvPr/>
        </p:nvSpPr>
        <p:spPr>
          <a:xfrm>
            <a:off x="999292" y="1860709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84C1FA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29" y="2006441"/>
            <a:ext cx="299799" cy="374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9292" y="2749034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Uji Konsistensi Valid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99292" y="3229332"/>
            <a:ext cx="3239572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 = 0.0092 &lt; 0.1, matriks AHP konsisten dan dapat dipercaya untuk pengambilan keputusan.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4682966" y="1638657"/>
            <a:ext cx="3683794" cy="3233857"/>
          </a:xfrm>
          <a:prstGeom prst="roundRect">
            <a:avLst>
              <a:gd name="adj" fmla="val 6181"/>
            </a:avLst>
          </a:prstGeom>
          <a:solidFill>
            <a:srgbClr val="CEE6FD"/>
          </a:solidFill>
          <a:ln/>
        </p:spPr>
      </p:sp>
      <p:sp>
        <p:nvSpPr>
          <p:cNvPr id="10" name="Shape 6"/>
          <p:cNvSpPr/>
          <p:nvPr/>
        </p:nvSpPr>
        <p:spPr>
          <a:xfrm>
            <a:off x="4905018" y="1860709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84C1F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55" y="2006441"/>
            <a:ext cx="299799" cy="37469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05018" y="2749034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Hasil Optimal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4905018" y="3229332"/>
            <a:ext cx="3239691" cy="142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Dewi terpilih sebagai nasabah paling layak dengan skor sempurna 1.00 dari kombinasi AHP-SAW.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777240" y="5094565"/>
            <a:ext cx="7589520" cy="2523292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15" name="Shape 10"/>
          <p:cNvSpPr/>
          <p:nvPr/>
        </p:nvSpPr>
        <p:spPr>
          <a:xfrm>
            <a:off x="999292" y="5316617"/>
            <a:ext cx="666274" cy="666274"/>
          </a:xfrm>
          <a:prstGeom prst="roundRect">
            <a:avLst>
              <a:gd name="adj" fmla="val 13722711"/>
            </a:avLst>
          </a:prstGeom>
          <a:solidFill>
            <a:srgbClr val="84C1FA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529" y="5462349"/>
            <a:ext cx="299799" cy="37469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99292" y="6204942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Metode Terintegrasi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999292" y="6685240"/>
            <a:ext cx="7145417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Kombinasi AHP dan SAW memberikan keputusan yang objektif, sistematis, dan efisien.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5493"/>
            <a:ext cx="6667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Pengenalan Metode AHP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34433"/>
            <a:ext cx="3664744" cy="3112889"/>
          </a:xfrm>
          <a:prstGeom prst="roundRect">
            <a:avLst>
              <a:gd name="adj" fmla="val 6558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361248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Dikembangkan oleh Thomas L. Saaty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205996"/>
            <a:ext cx="3211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Metode MCDM yang dikembangkan pada tahun 1970-an untuk menyelesaikan masalah kompleks dengan struktur hierarki.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134433"/>
            <a:ext cx="3664863" cy="3112889"/>
          </a:xfrm>
          <a:prstGeom prst="roundRect">
            <a:avLst>
              <a:gd name="adj" fmla="val 6558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10398562" y="2361248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Skala Perbandingan Saaty (1-9)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205996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Menggunakan skala 1 (setara) hingga 9 (sangat mutlak lebih penting) untuk perbandingan berpasangan.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74137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Struktur Hierarki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9136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Menyusun masalah dalam bentuk tujuan, kriteria, sub-kriteria, dan alternatif secara sistematis.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5977"/>
            <a:ext cx="8176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Langkah-langkah Metode AHP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838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63428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837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Menentukan Tujuan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32815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Merumuskan tujuan utama yang ingin dicapai dalam pengambilan keputusan.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30838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663428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2837736"/>
            <a:ext cx="36693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Menyusun Struktur Hierarki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32815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Menguraikan masalah dalam bentuk hierarki bertingkat dari tujuan hingga alternatif.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30838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663428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2837736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Membuat Matriks Perbandingan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68248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Membandingkan setiap kriteria menggunakan skala Saaty untuk menentukan kepentingan relatif.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6802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523071"/>
            <a:ext cx="6407944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697379"/>
            <a:ext cx="36903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Menghitung Bobot Prioritas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187797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Melakukan normalisasi matriks dan menghitung rata-rata baris untuk mendapatkan bobot.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516802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523071"/>
            <a:ext cx="6407944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697379"/>
            <a:ext cx="32071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Uji Konsistensi (CR ≤ 0,1)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187797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Memeriksa konsistensi penilaian menggunakan Consistency Ratio berdasarkan eigen value.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279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Kelebihan dan Kekurangan AHP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273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Kelebihan AHP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0847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Menangani masalah kompleks dengan struktur hierarki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764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Penilaian subjektif secara sistematis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98158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Tersedia uji konsistensi untuk validasi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4273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Kekurangan AHP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40084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Membutuhkan banyak perbandingan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8135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Penilaian subjektif dapat memengaruhi hasil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6186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Kompleks untuk kriteria dan alternatif banyak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5288"/>
            <a:ext cx="111711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Metode Simple Additive Weighting (SAW)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67695"/>
            <a:ext cx="4196358" cy="2456617"/>
          </a:xfrm>
          <a:prstGeom prst="roundRect">
            <a:avLst>
              <a:gd name="adj" fmla="val 8310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Konsep Dasar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421540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Mencari jumlah terbobot dari rating kinerja setiap alternatif terhadap semua kriteria dengan normalisasi skala.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467695"/>
            <a:ext cx="4196358" cy="2456617"/>
          </a:xfrm>
          <a:prstGeom prst="roundRect">
            <a:avLst>
              <a:gd name="adj" fmla="val 8310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74256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Proses Perhitungan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4256" y="421540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Setiap kriteria memiliki bobot, alternatif dinilai, dinormalisasi, lalu dikalikan bobot dan dijumlahkan.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467695"/>
            <a:ext cx="4196358" cy="2456617"/>
          </a:xfrm>
          <a:prstGeom prst="roundRect">
            <a:avLst>
              <a:gd name="adj" fmla="val 8310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7427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Hasil Akhir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7427" y="421540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Alternatif dengan nilai total tertinggi dianggap sebagai pilihan terbaik dalam pengambilan keputusan.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7407950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Langkah-langkah Metode SAW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371141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Menentukan Kriteria dan Bobot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Menetapkan kriteria evaluasi dan bobot kepentingan masing-masing kriteria.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351948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Menyusun Matriks Keputusan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Membuat matriks berisi nilai setiap alternatif terhadap setiap kriteria yang telah ditentukan.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Normalisasi Matriks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Menyetarakan nilai menggunakan rumus benefit atau cost sesuai jenis kriteria.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330946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Menghitung Nilai Preferensi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Mengalikan bobot dengan nilai normalisasi dan menjumlahkan untuk setiap alternatif.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Menentukan Ranking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Mengurutkan alternatif berdasarkan nilai preferensi dari tertinggi ke terendah.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2005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Integrasi AHP dan SAW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234678" y="3906441"/>
            <a:ext cx="3344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AHP untuk Bobot Kriteria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Menghitung bobot melalui perbandingan berpasangan dan uji konsistensi.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11" y="420909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72966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SAW untuk Ranking Alternatif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617714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Menghitung peringkat alternatif berdasarkan bobot kriteria dari AHP.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07" y="3258026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02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Hasil Optimal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9311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Kombinasi memberikan keputusan yang objektif, konsisten, dan efisien.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533" y="598420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3827"/>
            <a:ext cx="78781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Studi Kasus: Kelayakan Kredit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1958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32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435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Total Nasabah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84179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 lengkap nasabah untuk evaluasi kelayakan kredit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331958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435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Kriteria Utama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84179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Usia, Pendapatan, Pekerjaan, dan Jaminan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331958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435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Contoh Nasabah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84179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Andi, Budi, Citra, Dewi, dan Eko untuk demonstrasi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8227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Tujuan: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Menentukan nasabah yang paling layak mendapatkan kredit dengan kondisi Pendapatan = Jaminan sama penting.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298" y="486489"/>
            <a:ext cx="4930616" cy="428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Hasil Perhitungan dan Ranking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3010853" y="2081808"/>
            <a:ext cx="1687949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38.9%</a:t>
            </a:r>
            <a:endParaRPr lang="en-US" sz="2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5591" y="1224082"/>
            <a:ext cx="2058591" cy="20585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97160" y="3454122"/>
            <a:ext cx="1715453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Bobot Pendapatan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80298" y="3750826"/>
            <a:ext cx="674917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Kriteria dengan bobot tertinggi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9931479" y="2081808"/>
            <a:ext cx="1687949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38.9%</a:t>
            </a:r>
            <a:endParaRPr lang="en-US" sz="2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218" y="1224082"/>
            <a:ext cx="2058591" cy="20585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17787" y="3454122"/>
            <a:ext cx="1715453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Bobot Jaminan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7400925" y="3750826"/>
            <a:ext cx="674917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Sama penting dengan pendapatan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3010853" y="5136833"/>
            <a:ext cx="1687949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15.4%</a:t>
            </a:r>
            <a:endParaRPr lang="en-US" sz="27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591" y="4279106"/>
            <a:ext cx="2058591" cy="20585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997160" y="6509147"/>
            <a:ext cx="1715453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Bobot Usia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480298" y="6805851"/>
            <a:ext cx="674917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Kriteria dengan bobot sedang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9931479" y="5136833"/>
            <a:ext cx="1687949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6.8%</a:t>
            </a:r>
            <a:endParaRPr lang="en-US" sz="27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218" y="4279106"/>
            <a:ext cx="2058591" cy="20585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917787" y="6509147"/>
            <a:ext cx="1715453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Bobot Pekerjaan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7400925" y="6805851"/>
            <a:ext cx="674917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Kriteria dengan bobot terendah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480298" y="7179707"/>
            <a:ext cx="308729" cy="308729"/>
          </a:xfrm>
          <a:prstGeom prst="roundRect">
            <a:avLst>
              <a:gd name="adj" fmla="val 40008"/>
            </a:avLst>
          </a:prstGeom>
          <a:solidFill>
            <a:srgbClr val="CEE6FD"/>
          </a:solidFill>
          <a:ln/>
        </p:spPr>
      </p:sp>
      <p:sp>
        <p:nvSpPr>
          <p:cNvPr id="20" name="Text 14"/>
          <p:cNvSpPr/>
          <p:nvPr/>
        </p:nvSpPr>
        <p:spPr>
          <a:xfrm>
            <a:off x="531674" y="7205365"/>
            <a:ext cx="205859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926187" y="7226856"/>
            <a:ext cx="1715453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Dewi (Skor: 1.00)</a:t>
            </a:r>
            <a:endParaRPr lang="en-US" sz="1350" dirty="0"/>
          </a:p>
        </p:txBody>
      </p:sp>
      <p:sp>
        <p:nvSpPr>
          <p:cNvPr id="22" name="Text 16"/>
          <p:cNvSpPr/>
          <p:nvPr/>
        </p:nvSpPr>
        <p:spPr>
          <a:xfrm>
            <a:off x="926187" y="7523559"/>
            <a:ext cx="3996333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Nasabah paling layak dengan profil optimal di semua kriteria</a:t>
            </a:r>
            <a:endParaRPr lang="en-US" sz="1050" dirty="0"/>
          </a:p>
        </p:txBody>
      </p:sp>
      <p:sp>
        <p:nvSpPr>
          <p:cNvPr id="23" name="Shape 17"/>
          <p:cNvSpPr/>
          <p:nvPr/>
        </p:nvSpPr>
        <p:spPr>
          <a:xfrm>
            <a:off x="5093970" y="7179707"/>
            <a:ext cx="308729" cy="308729"/>
          </a:xfrm>
          <a:prstGeom prst="roundRect">
            <a:avLst>
              <a:gd name="adj" fmla="val 40008"/>
            </a:avLst>
          </a:prstGeom>
          <a:solidFill>
            <a:srgbClr val="CEE6FD"/>
          </a:solidFill>
          <a:ln/>
        </p:spPr>
      </p:sp>
      <p:sp>
        <p:nvSpPr>
          <p:cNvPr id="24" name="Text 18"/>
          <p:cNvSpPr/>
          <p:nvPr/>
        </p:nvSpPr>
        <p:spPr>
          <a:xfrm>
            <a:off x="5145345" y="7205365"/>
            <a:ext cx="205859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5539859" y="7226856"/>
            <a:ext cx="1715453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Andi (Skor: 0.86)</a:t>
            </a:r>
            <a:endParaRPr lang="en-US" sz="1350" dirty="0"/>
          </a:p>
        </p:txBody>
      </p:sp>
      <p:sp>
        <p:nvSpPr>
          <p:cNvPr id="26" name="Text 20"/>
          <p:cNvSpPr/>
          <p:nvPr/>
        </p:nvSpPr>
        <p:spPr>
          <a:xfrm>
            <a:off x="5539859" y="7523559"/>
            <a:ext cx="3996452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Nasabah layak dengan profil baik</a:t>
            </a:r>
            <a:endParaRPr lang="en-US" sz="1050" dirty="0"/>
          </a:p>
        </p:txBody>
      </p:sp>
      <p:sp>
        <p:nvSpPr>
          <p:cNvPr id="27" name="Shape 21"/>
          <p:cNvSpPr/>
          <p:nvPr/>
        </p:nvSpPr>
        <p:spPr>
          <a:xfrm>
            <a:off x="9707761" y="7179707"/>
            <a:ext cx="308729" cy="308729"/>
          </a:xfrm>
          <a:prstGeom prst="roundRect">
            <a:avLst>
              <a:gd name="adj" fmla="val 40008"/>
            </a:avLst>
          </a:prstGeom>
          <a:solidFill>
            <a:srgbClr val="CEE6FD"/>
          </a:solidFill>
          <a:ln/>
        </p:spPr>
      </p:sp>
      <p:sp>
        <p:nvSpPr>
          <p:cNvPr id="28" name="Text 22"/>
          <p:cNvSpPr/>
          <p:nvPr/>
        </p:nvSpPr>
        <p:spPr>
          <a:xfrm>
            <a:off x="9759136" y="7205365"/>
            <a:ext cx="205859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600" dirty="0"/>
          </a:p>
        </p:txBody>
      </p:sp>
      <p:sp>
        <p:nvSpPr>
          <p:cNvPr id="29" name="Text 23"/>
          <p:cNvSpPr/>
          <p:nvPr/>
        </p:nvSpPr>
        <p:spPr>
          <a:xfrm>
            <a:off x="10153650" y="7226856"/>
            <a:ext cx="1715453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Budi (Skor: 0.63)</a:t>
            </a:r>
            <a:endParaRPr lang="en-US" sz="1350" dirty="0"/>
          </a:p>
        </p:txBody>
      </p:sp>
      <p:sp>
        <p:nvSpPr>
          <p:cNvPr id="30" name="Text 24"/>
          <p:cNvSpPr/>
          <p:nvPr/>
        </p:nvSpPr>
        <p:spPr>
          <a:xfrm>
            <a:off x="10153650" y="7523559"/>
            <a:ext cx="3996333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Nasabah cukup layak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2025-09-27T15:28:42Z</dcterms:created>
  <dcterms:modified xsi:type="dcterms:W3CDTF">2025-09-27T15:28:42Z</dcterms:modified>
</cp:coreProperties>
</file>